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91" r:id="rId10"/>
    <p:sldId id="292" r:id="rId11"/>
    <p:sldId id="293" r:id="rId12"/>
    <p:sldId id="269" r:id="rId13"/>
    <p:sldId id="275" r:id="rId14"/>
    <p:sldId id="270" r:id="rId15"/>
    <p:sldId id="271" r:id="rId16"/>
    <p:sldId id="279" r:id="rId17"/>
    <p:sldId id="2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5119"/>
  </p:normalViewPr>
  <p:slideViewPr>
    <p:cSldViewPr snapToGrid="0" snapToObjects="1">
      <p:cViewPr>
        <p:scale>
          <a:sx n="90" d="100"/>
          <a:sy n="90" d="100"/>
        </p:scale>
        <p:origin x="143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tiff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8C27-4EA0-7247-87A3-872976A07B51}" type="datetimeFigureOut">
              <a:rPr lang="en-US" smtClean="0"/>
              <a:t>1/9/18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F59C2-7033-4B4D-ACA3-71A130EDE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29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9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Thesis</a:t>
            </a:r>
            <a:r>
              <a:rPr lang="en-US" dirty="0" smtClean="0"/>
              <a:t>: perform you own analyses and interpret them</a:t>
            </a:r>
          </a:p>
          <a:p>
            <a:r>
              <a:rPr lang="en-US" b="1" dirty="0" smtClean="0"/>
              <a:t>Career</a:t>
            </a:r>
            <a:r>
              <a:rPr lang="en-US" dirty="0" smtClean="0"/>
              <a:t>: communicate with, work with, and understand statisticians</a:t>
            </a:r>
            <a:r>
              <a:rPr lang="en-US" baseline="0" dirty="0" smtClean="0"/>
              <a:t> and data scientists that you will be working with (they are everywhere</a:t>
            </a:r>
            <a:r>
              <a:rPr lang="mr-IN" baseline="0" dirty="0" smtClean="0"/>
              <a:t>…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2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AC963-4835-3D4E-A19F-6630AA11B78D}" type="datetime1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7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94B7-0E01-104B-BA4E-69A111872F72}" type="datetime1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DE74C-1DBD-2249-9E04-4C38F45A6A12}" type="datetime1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1F8E6-022C-0E40-B6B8-367BF4043793}" type="datetime1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8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5BFFF-0961-544E-A0B4-0C4EC83F3AA1}" type="datetime1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FF96-7DDB-0042-A4DF-34C29E374098}" type="datetime1">
              <a:rPr lang="en-US" smtClean="0"/>
              <a:t>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48F1-CA4D-1940-BF91-EEEAB3C77F2C}" type="datetime1">
              <a:rPr lang="en-US" smtClean="0"/>
              <a:t>1/9/18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55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E021-8738-9E4D-8AF8-596092D0536B}" type="datetime1">
              <a:rPr lang="en-US" smtClean="0"/>
              <a:t>1/9/18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83A1-B703-C343-8A0A-0C25EB776D8E}" type="datetime1">
              <a:rPr lang="en-US" smtClean="0"/>
              <a:t>1/9/18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4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CBC88-99CE-474D-9184-1B6AF27803E7}" type="datetime1">
              <a:rPr lang="en-US" smtClean="0"/>
              <a:t>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201FA-97A8-F949-9181-A6377E645A37}" type="datetime1">
              <a:rPr lang="en-US" smtClean="0"/>
              <a:t>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2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ECBFF-EE15-A740-B2F8-18CB5FD0C4A0}" type="datetime1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9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C3DbrYx-SN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quote.org/wiki/Sherlock_Holmes" TargetMode="External"/><Relationship Id="rId4" Type="http://schemas.openxmlformats.org/officeDocument/2006/relationships/hyperlink" Target="http://en.wikipedia.org/wiki/Daniel_Keys_Mora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deming.org/theman/overview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5" Type="http://schemas.openxmlformats.org/officeDocument/2006/relationships/image" Target="../media/image3.jpeg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561" y="1214437"/>
            <a:ext cx="11602995" cy="2387600"/>
          </a:xfrm>
        </p:spPr>
        <p:txBody>
          <a:bodyPr>
            <a:noAutofit/>
          </a:bodyPr>
          <a:lstStyle/>
          <a:p>
            <a:r>
              <a:rPr lang="en-US" sz="80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Research Design and Analysis I</a:t>
            </a:r>
            <a:endParaRPr lang="en-US" sz="80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6058" y="4090857"/>
            <a:ext cx="9144000" cy="1383957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EDUC/PSY 6600</a:t>
            </a:r>
            <a:endParaRPr lang="en-US" sz="3600" b="1" dirty="0" smtClean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36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Unit 0</a:t>
            </a:r>
            <a:endParaRPr lang="en-US" sz="36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20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677" y="0"/>
            <a:ext cx="5158323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0065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Prerequisites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8200" y="1690688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EDUC/PSY 6570</a:t>
            </a:r>
          </a:p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Pretest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Frame 7"/>
          <p:cNvSpPr/>
          <p:nvPr/>
        </p:nvSpPr>
        <p:spPr>
          <a:xfrm>
            <a:off x="7161531" y="2672159"/>
            <a:ext cx="4754243" cy="1012032"/>
          </a:xfrm>
          <a:prstGeom prst="frame">
            <a:avLst>
              <a:gd name="adj1" fmla="val 5441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5844746" y="2357438"/>
            <a:ext cx="1188932" cy="658814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838200" y="2952811"/>
            <a:ext cx="5257800" cy="6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Mandatory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38200" y="3627762"/>
            <a:ext cx="5257800" cy="2501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Can take the pretest up until the end of this week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96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677" y="0"/>
            <a:ext cx="5158323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0065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Prep and Attendance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8200" y="1690688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Prepare for class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Frame 7"/>
          <p:cNvSpPr/>
          <p:nvPr/>
        </p:nvSpPr>
        <p:spPr>
          <a:xfrm>
            <a:off x="7033677" y="5623321"/>
            <a:ext cx="5005498" cy="1098153"/>
          </a:xfrm>
          <a:prstGeom prst="frame">
            <a:avLst>
              <a:gd name="adj1" fmla="val 5441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5443538" y="2700338"/>
            <a:ext cx="1414462" cy="2786458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838200" y="2952810"/>
            <a:ext cx="5257800" cy="1389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It makes </a:t>
            </a:r>
            <a:r>
              <a:rPr lang="en-US" sz="2800" b="1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the lectures much more meaningful and less stressful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38200" y="4757738"/>
            <a:ext cx="52578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We’ll talk about the schedule in a moment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5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557" y="0"/>
            <a:ext cx="545644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1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557" y="0"/>
            <a:ext cx="545644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690688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Summaries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Frame 2"/>
          <p:cNvSpPr/>
          <p:nvPr/>
        </p:nvSpPr>
        <p:spPr>
          <a:xfrm>
            <a:off x="6735558" y="274771"/>
            <a:ext cx="2451306" cy="365125"/>
          </a:xfrm>
          <a:prstGeom prst="fram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4765590" y="639896"/>
            <a:ext cx="1820948" cy="1324828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838200" y="2952811"/>
            <a:ext cx="5257800" cy="6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30</a:t>
            </a:r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% of Grade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3627762"/>
            <a:ext cx="5257800" cy="2501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Essentially free points</a:t>
            </a:r>
            <a:endParaRPr lang="en-US" sz="2800" b="1" dirty="0" smtClean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-&gt; Can use on </a:t>
            </a: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Exams</a:t>
            </a:r>
          </a:p>
          <a:p>
            <a:pPr algn="ctr">
              <a:spcAft>
                <a:spcPts val="300"/>
              </a:spcAft>
            </a:pP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Use </a:t>
            </a:r>
            <a:r>
              <a:rPr lang="en-US" sz="2800" b="1" dirty="0" err="1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RMarkdown</a:t>
            </a: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(we’ll discuss a lot more)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82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557" y="0"/>
            <a:ext cx="545644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887267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Assignments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Frame 2"/>
          <p:cNvSpPr/>
          <p:nvPr/>
        </p:nvSpPr>
        <p:spPr>
          <a:xfrm>
            <a:off x="6735558" y="2414566"/>
            <a:ext cx="2608468" cy="385863"/>
          </a:xfrm>
          <a:prstGeom prst="fram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678907" y="2537878"/>
            <a:ext cx="864768" cy="76735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838200" y="3082821"/>
            <a:ext cx="5257800" cy="6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35% </a:t>
            </a:r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of Grade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3879190"/>
            <a:ext cx="5257800" cy="1435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10 journal articles in your area using quantitative research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6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557" y="0"/>
            <a:ext cx="545644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885197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Exams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Frame 2"/>
          <p:cNvSpPr/>
          <p:nvPr/>
        </p:nvSpPr>
        <p:spPr>
          <a:xfrm>
            <a:off x="6735557" y="4460359"/>
            <a:ext cx="2822331" cy="389999"/>
          </a:xfrm>
          <a:prstGeom prst="fram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012873" y="2694214"/>
            <a:ext cx="1641500" cy="1902628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838200" y="3082821"/>
            <a:ext cx="5257800" cy="6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3</a:t>
            </a:r>
            <a:r>
              <a:rPr lang="en-US" sz="28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5</a:t>
            </a:r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% </a:t>
            </a:r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of Grade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3879190"/>
            <a:ext cx="5257800" cy="2250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6 </a:t>
            </a:r>
            <a:r>
              <a:rPr lang="en-US" sz="2800" b="1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Equally weighted</a:t>
            </a:r>
          </a:p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Only 30 min</a:t>
            </a:r>
          </a:p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Open note (use your summaries)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00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Schedule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38200" y="1370806"/>
            <a:ext cx="5006546" cy="4116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Tentative</a:t>
            </a:r>
          </a:p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Summaries (and readings) are </a:t>
            </a: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due before class</a:t>
            </a:r>
          </a:p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Assignment by the end of the day</a:t>
            </a:r>
            <a:endParaRPr lang="en-US" sz="32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748" y="0"/>
            <a:ext cx="53802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6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748" y="0"/>
            <a:ext cx="538025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06546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Schedule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17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1370806"/>
            <a:ext cx="5006546" cy="4116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Tentative</a:t>
            </a:r>
          </a:p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Summaries (and readings) are </a:t>
            </a: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due before class</a:t>
            </a:r>
          </a:p>
          <a:p>
            <a:pPr marL="457200" indent="-457200">
              <a:spcAft>
                <a:spcPts val="300"/>
              </a:spcAft>
              <a:buFont typeface="Arial" charset="0"/>
              <a:buChar char="•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Assignment by the end of the day</a:t>
            </a:r>
            <a:endParaRPr lang="en-US" sz="32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481943" y="1986417"/>
            <a:ext cx="7629562" cy="4116387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marR="0" lvl="0" indent="-4572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60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Please </a:t>
            </a:r>
            <a:r>
              <a:rPr lang="en-US" sz="60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read the</a:t>
            </a:r>
          </a:p>
          <a:p>
            <a:pPr marL="457200" marR="0" lvl="0" indent="-4572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60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syllabus in depth</a:t>
            </a:r>
            <a:endParaRPr lang="en-US" sz="60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32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092" y="2016082"/>
            <a:ext cx="10997513" cy="3235281"/>
          </a:xfrm>
        </p:spPr>
        <p:txBody>
          <a:bodyPr>
            <a:noAutofit/>
          </a:bodyPr>
          <a:lstStyle/>
          <a:p>
            <a:pPr algn="ctr"/>
            <a:r>
              <a:rPr lang="en-US" sz="166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Welcome</a:t>
            </a:r>
            <a:endParaRPr lang="en-US" sz="166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5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Data, Data, Data, Data, Data, ...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84570" y="3064476"/>
            <a:ext cx="48228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6"/>
                </a:solidFill>
                <a:hlinkClick r:id="rId2"/>
              </a:rPr>
              <a:t>Tesla Autopilot</a:t>
            </a:r>
            <a:endParaRPr lang="en-US" sz="6000" dirty="0">
              <a:solidFill>
                <a:schemeClr val="accent6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Data, Data, Data, Data, Data, ...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061" y="1496553"/>
            <a:ext cx="9323878" cy="524934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2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Data, Data, Data, Data, Data, ...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57261" y="3150972"/>
            <a:ext cx="78774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smtClean="0">
                <a:hlinkClick r:id=""/>
              </a:rPr>
              <a:t>Health Care Policy and Cost</a:t>
            </a:r>
            <a:endParaRPr lang="en-US" sz="5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 are/is Cool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38200" y="2352071"/>
            <a:ext cx="10515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0" i="0" dirty="0" smtClean="0">
                <a:solidFill>
                  <a:schemeClr val="tx2"/>
                </a:solidFill>
                <a:effectLst/>
                <a:latin typeface="Consolas" charset="0"/>
                <a:ea typeface="Consolas" charset="0"/>
                <a:cs typeface="Consolas" charset="0"/>
              </a:rPr>
              <a:t>“In God we trust. All others must bring data.”</a:t>
            </a:r>
            <a:r>
              <a:rPr lang="en-US" sz="2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algn="ctr"/>
            <a:r>
              <a:rPr lang="en-US" sz="1600" b="0" i="0" u="none" strike="noStrike" dirty="0" smtClean="0">
                <a:solidFill>
                  <a:schemeClr val="tx2"/>
                </a:solidFill>
                <a:effectLst/>
                <a:latin typeface="Consolas" charset="0"/>
                <a:ea typeface="Consolas" charset="0"/>
                <a:cs typeface="Consolas" charset="0"/>
                <a:hlinkClick r:id="rId2"/>
              </a:rPr>
              <a:t>W. Edwards Deming</a:t>
            </a:r>
            <a:endParaRPr lang="en-US" sz="16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38200" y="3703078"/>
            <a:ext cx="10515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“It is a capital mistake to theorize before one has data</a:t>
            </a:r>
            <a:r>
              <a:rPr lang="en-US" sz="2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.”</a:t>
            </a:r>
          </a:p>
          <a:p>
            <a:pPr algn="ctr"/>
            <a:r>
              <a:rPr lang="en-US" sz="16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3"/>
              </a:rPr>
              <a:t>Sherlock </a:t>
            </a:r>
            <a:r>
              <a:rPr lang="en-US" sz="16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3"/>
              </a:rPr>
              <a:t>Holmes</a:t>
            </a:r>
            <a:r>
              <a:rPr lang="en-US" sz="16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, “A Study in Scarlett” (Arthur Conan Doyle).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5054085"/>
            <a:ext cx="105156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“You can have data without information, but you cannot have information without data</a:t>
            </a:r>
            <a:r>
              <a:rPr lang="en-US" sz="2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.”</a:t>
            </a:r>
          </a:p>
          <a:p>
            <a:pPr algn="ctr"/>
            <a:r>
              <a:rPr lang="en-US" sz="16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4"/>
              </a:rPr>
              <a:t>Daniel </a:t>
            </a:r>
            <a:r>
              <a:rPr lang="en-US" sz="16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  <a:hlinkClick r:id="rId4"/>
              </a:rPr>
              <a:t>Keys Moran</a:t>
            </a:r>
            <a:endParaRPr lang="en-US" sz="11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260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Purpose of this course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3752249"/>
            <a:ext cx="4833551" cy="2089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200"/>
              </a:spcAft>
            </a:pPr>
            <a:r>
              <a:rPr lang="en-US" sz="40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Prepare you for:</a:t>
            </a:r>
          </a:p>
          <a:p>
            <a:pPr marL="514350" indent="-514350">
              <a:spcAft>
                <a:spcPts val="200"/>
              </a:spcAft>
              <a:buFont typeface="+mj-lt"/>
              <a:buAutoNum type="arabicPeriod"/>
            </a:pPr>
            <a:r>
              <a:rPr lang="en-US" sz="40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Your</a:t>
            </a:r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40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thesis</a:t>
            </a:r>
          </a:p>
          <a:p>
            <a:pPr marL="514350" indent="-514350">
              <a:spcAft>
                <a:spcPts val="200"/>
              </a:spcAft>
              <a:buFont typeface="+mj-lt"/>
              <a:buAutoNum type="arabicPeriod"/>
            </a:pPr>
            <a:r>
              <a:rPr lang="en-US" sz="40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Your</a:t>
            </a:r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40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career</a:t>
            </a:r>
            <a:endParaRPr lang="en-US" sz="4000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753" y="812800"/>
            <a:ext cx="3860721" cy="5029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 trans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5817" y="3363970"/>
            <a:ext cx="4316004" cy="323747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6" name="Rectangle 5"/>
          <p:cNvSpPr/>
          <p:nvPr/>
        </p:nvSpPr>
        <p:spPr>
          <a:xfrm>
            <a:off x="838200" y="1985971"/>
            <a:ext cx="1085227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Develop quantitative </a:t>
            </a:r>
            <a:r>
              <a:rPr lang="en-US" sz="4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skills</a:t>
            </a:r>
            <a:endParaRPr lang="en-US" sz="44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90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What is expected of you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1690687"/>
            <a:ext cx="10515600" cy="48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Attend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and </a:t>
            </a:r>
            <a:r>
              <a:rPr lang="en-US" sz="36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participate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in class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Prepare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for class (readings before class)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Professional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correspondence with colleagues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Use </a:t>
            </a:r>
            <a:r>
              <a:rPr lang="en-US" sz="36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assignments to learn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Ask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questions</a:t>
            </a:r>
          </a:p>
          <a:p>
            <a:pPr marL="571500" indent="-571500">
              <a:spcAft>
                <a:spcPts val="200"/>
              </a:spcAft>
              <a:buFont typeface="Arial" charset="0"/>
              <a:buChar char="•"/>
            </a:pPr>
            <a:r>
              <a:rPr lang="en-US" sz="36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Communicate</a:t>
            </a:r>
            <a:r>
              <a:rPr lang="en-US" sz="3600" dirty="0" smtClean="0">
                <a:latin typeface="Consolas" charset="0"/>
                <a:ea typeface="Consolas" charset="0"/>
                <a:cs typeface="Consolas" charset="0"/>
              </a:rPr>
              <a:t> with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677" y="0"/>
            <a:ext cx="5158323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9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0065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Who am I?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8200" y="1690688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Research Assistant Professor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Frame 7"/>
          <p:cNvSpPr/>
          <p:nvPr/>
        </p:nvSpPr>
        <p:spPr>
          <a:xfrm>
            <a:off x="8387185" y="845343"/>
            <a:ext cx="2451306" cy="1012032"/>
          </a:xfrm>
          <a:prstGeom prst="frame">
            <a:avLst>
              <a:gd name="adj1" fmla="val 5441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844746" y="1414463"/>
            <a:ext cx="2327704" cy="542925"/>
          </a:xfrm>
          <a:prstGeom prst="straightConnector1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838200" y="2952811"/>
            <a:ext cx="5257800" cy="674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EDUC 435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38200" y="3627762"/>
            <a:ext cx="5257800" cy="2501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800" b="1" dirty="0" err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t</a:t>
            </a:r>
            <a:r>
              <a:rPr lang="en-US" sz="2800" b="1" dirty="0" err="1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yson.barrett@usu.edu</a:t>
            </a:r>
            <a:endParaRPr lang="en-US" sz="2800" b="1" dirty="0" smtClean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>
              <a:spcAft>
                <a:spcPts val="300"/>
              </a:spcAft>
            </a:pP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>
              <a:spcAft>
                <a:spcPts val="300"/>
              </a:spcAft>
            </a:pP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Office Hours: 3:00 </a:t>
            </a:r>
            <a:r>
              <a:rPr lang="mr-IN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 sz="28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4:15</a:t>
            </a:r>
            <a:endParaRPr lang="en-US" sz="28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654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370</Words>
  <Application>Microsoft Macintosh PowerPoint</Application>
  <PresentationFormat>Widescreen</PresentationFormat>
  <Paragraphs>91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Calibri Light</vt:lpstr>
      <vt:lpstr>Consolas</vt:lpstr>
      <vt:lpstr>Mangal</vt:lpstr>
      <vt:lpstr>Arial</vt:lpstr>
      <vt:lpstr>Office Theme</vt:lpstr>
      <vt:lpstr>Research Design and Analysis I</vt:lpstr>
      <vt:lpstr>Welcome</vt:lpstr>
      <vt:lpstr>Data, Data, Data, Data, Data, ...</vt:lpstr>
      <vt:lpstr>Data, Data, Data, Data, Data, ...</vt:lpstr>
      <vt:lpstr>Data, Data, Data, Data, Data, ...</vt:lpstr>
      <vt:lpstr>Data are/is Cool</vt:lpstr>
      <vt:lpstr>Purpose of this course</vt:lpstr>
      <vt:lpstr>What is expected of you</vt:lpstr>
      <vt:lpstr>PowerPoint Presentation</vt:lpstr>
      <vt:lpstr>PowerPoint Presentation</vt:lpstr>
      <vt:lpstr>PowerPoint Presentation</vt:lpstr>
      <vt:lpstr>Grading</vt:lpstr>
      <vt:lpstr>Grading</vt:lpstr>
      <vt:lpstr>Grading</vt:lpstr>
      <vt:lpstr>Grading</vt:lpstr>
      <vt:lpstr>Schedule</vt:lpstr>
      <vt:lpstr>Schedule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Statistical Analysis</dc:title>
  <dc:creator>Tyson Barrett</dc:creator>
  <cp:lastModifiedBy>Tyson Barrett</cp:lastModifiedBy>
  <cp:revision>53</cp:revision>
  <cp:lastPrinted>2018-01-09T22:23:38Z</cp:lastPrinted>
  <dcterms:created xsi:type="dcterms:W3CDTF">2017-12-29T23:46:42Z</dcterms:created>
  <dcterms:modified xsi:type="dcterms:W3CDTF">2018-01-09T22:24:09Z</dcterms:modified>
</cp:coreProperties>
</file>

<file path=docProps/thumbnail.jpeg>
</file>